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d149ccd74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d149ccd74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d10cf783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d10cf783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444444"/>
                </a:solidFill>
                <a:latin typeface="Calibri"/>
                <a:ea typeface="Calibri"/>
                <a:cs typeface="Calibri"/>
                <a:sym typeface="Calibri"/>
              </a:rPr>
              <a:t>We can use a Kalman filter in any place where you have </a:t>
            </a:r>
            <a:r>
              <a:rPr b="1" lang="en" sz="1300">
                <a:solidFill>
                  <a:srgbClr val="444444"/>
                </a:solidFill>
                <a:latin typeface="Calibri"/>
                <a:ea typeface="Calibri"/>
                <a:cs typeface="Calibri"/>
                <a:sym typeface="Calibri"/>
              </a:rPr>
              <a:t>uncertain information</a:t>
            </a:r>
            <a:r>
              <a:rPr lang="en" sz="1300">
                <a:solidFill>
                  <a:srgbClr val="444444"/>
                </a:solidFill>
                <a:latin typeface="Calibri"/>
                <a:ea typeface="Calibri"/>
                <a:cs typeface="Calibri"/>
                <a:sym typeface="Calibri"/>
              </a:rPr>
              <a:t> about some dynamic system, and you can make an </a:t>
            </a:r>
            <a:r>
              <a:rPr b="1" lang="en" sz="1300">
                <a:solidFill>
                  <a:srgbClr val="444444"/>
                </a:solidFill>
                <a:latin typeface="Calibri"/>
                <a:ea typeface="Calibri"/>
                <a:cs typeface="Calibri"/>
                <a:sym typeface="Calibri"/>
              </a:rPr>
              <a:t>educated guess</a:t>
            </a:r>
            <a:r>
              <a:rPr lang="en" sz="1300">
                <a:solidFill>
                  <a:srgbClr val="444444"/>
                </a:solidFill>
                <a:latin typeface="Calibri"/>
                <a:ea typeface="Calibri"/>
                <a:cs typeface="Calibri"/>
                <a:sym typeface="Calibri"/>
              </a:rPr>
              <a:t> about what the system is going to do next.</a:t>
            </a:r>
            <a:endParaRPr sz="1300">
              <a:solidFill>
                <a:srgbClr val="444444"/>
              </a:solidFill>
              <a:latin typeface="Calibri"/>
              <a:ea typeface="Calibri"/>
              <a:cs typeface="Calibri"/>
              <a:sym typeface="Calibri"/>
            </a:endParaRPr>
          </a:p>
          <a:p>
            <a:pPr indent="-311150" lvl="0" marL="457200" rtl="0" algn="l">
              <a:lnSpc>
                <a:spcPct val="115000"/>
              </a:lnSpc>
              <a:spcBef>
                <a:spcPts val="1600"/>
              </a:spcBef>
              <a:spcAft>
                <a:spcPts val="0"/>
              </a:spcAft>
              <a:buClr>
                <a:srgbClr val="444444"/>
              </a:buClr>
              <a:buSzPts val="1300"/>
              <a:buFont typeface="Calibri"/>
              <a:buChar char="●"/>
            </a:pPr>
            <a:r>
              <a:rPr lang="en" sz="1300">
                <a:solidFill>
                  <a:srgbClr val="444444"/>
                </a:solidFill>
                <a:latin typeface="Calibri"/>
                <a:ea typeface="Calibri"/>
                <a:cs typeface="Calibri"/>
                <a:sym typeface="Calibri"/>
              </a:rPr>
              <a:t>light on memory (they don’t need to keep any history other than the previous state)</a:t>
            </a:r>
            <a:endParaRPr sz="1300">
              <a:solidFill>
                <a:srgbClr val="444444"/>
              </a:solidFill>
              <a:latin typeface="Calibri"/>
              <a:ea typeface="Calibri"/>
              <a:cs typeface="Calibri"/>
              <a:sym typeface="Calibri"/>
            </a:endParaRPr>
          </a:p>
          <a:p>
            <a:pPr indent="-311150" lvl="0" marL="457200" rtl="0" algn="l">
              <a:lnSpc>
                <a:spcPct val="115000"/>
              </a:lnSpc>
              <a:spcBef>
                <a:spcPts val="0"/>
              </a:spcBef>
              <a:spcAft>
                <a:spcPts val="0"/>
              </a:spcAft>
              <a:buClr>
                <a:srgbClr val="444444"/>
              </a:buClr>
              <a:buSzPts val="1300"/>
              <a:buFont typeface="Calibri"/>
              <a:buChar char="●"/>
            </a:pPr>
            <a:r>
              <a:rPr lang="en" sz="1300">
                <a:solidFill>
                  <a:srgbClr val="444444"/>
                </a:solidFill>
                <a:latin typeface="Calibri"/>
                <a:ea typeface="Calibri"/>
                <a:cs typeface="Calibri"/>
                <a:sym typeface="Calibri"/>
              </a:rPr>
              <a:t>very fast (making them well suited for real time problems and embedded system</a:t>
            </a:r>
            <a:endParaRPr sz="1300">
              <a:solidFill>
                <a:srgbClr val="444444"/>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d10cf783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d10cf783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2"/>
                </a:solidFill>
                <a:latin typeface="Calibri"/>
                <a:ea typeface="Calibri"/>
                <a:cs typeface="Calibri"/>
                <a:sym typeface="Calibri"/>
              </a:rPr>
              <a:t>We are using kalman filter to find out the SOC of our battery System.As we know that SOCis dynamical in nature, so we use our mathematical /System Model to</a:t>
            </a:r>
            <a:r>
              <a:rPr lang="en" sz="1050">
                <a:solidFill>
                  <a:srgbClr val="444444"/>
                </a:solidFill>
              </a:rPr>
              <a:t> for</a:t>
            </a:r>
            <a:r>
              <a:rPr lang="en" sz="1300">
                <a:solidFill>
                  <a:schemeClr val="dk2"/>
                </a:solidFill>
                <a:latin typeface="Calibri"/>
                <a:ea typeface="Calibri"/>
                <a:cs typeface="Calibri"/>
                <a:sym typeface="Calibri"/>
              </a:rPr>
              <a:t>ecast the value Of SOC along with the covariance Associate with it. Now this predicted value is being compared mathematically with the measured value So we get a more accurate value with minimum error as assumed by the algorithm .Now the system Update the SOCºs values and other parameters and the process proceeds Continuously.</a:t>
            </a:r>
            <a:endParaRPr sz="1300">
              <a:solidFill>
                <a:schemeClr val="dk2"/>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d6ba5b68b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d6ba5b68b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a5ab217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5ab217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d10cf7836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d10cf783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2"/>
                </a:solidFill>
                <a:latin typeface="Calibri"/>
                <a:ea typeface="Calibri"/>
                <a:cs typeface="Calibri"/>
                <a:sym typeface="Calibri"/>
              </a:rPr>
              <a:t>even being of same manufacturer/ type, hence, cannot be charged/ discharged for the same time, if done so , will cause serious damage to cells. </a:t>
            </a:r>
            <a:endParaRPr sz="14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400">
                <a:solidFill>
                  <a:schemeClr val="dk2"/>
                </a:solidFill>
                <a:latin typeface="Calibri"/>
                <a:ea typeface="Calibri"/>
                <a:cs typeface="Calibri"/>
                <a:sym typeface="Calibri"/>
              </a:rPr>
              <a:t> as this balancing technique dissipate excess charge as heat from the individual cells that are determined to have a higher voltage than others in the pack, resulting in waste of energy.</a:t>
            </a:r>
            <a:endParaRPr sz="1400">
              <a:solidFill>
                <a:schemeClr val="dk2"/>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c86c56a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c86c56a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Primitively , It is done with just two cells which are connected in series</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The voltage across the cells is managed by Arduino as the voltage across the cell is always less than 5v. Potentiometer is used to adjust the output voltage which the slightly discharged cell requires.We need to follow the basic charging principle during this act. Two cells can further extended to five cells via healthy multiplexer using the same algorithm recursively.</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d6ba5b68b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d6ba5b68b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d149ccd74_1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d149ccd74_1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c86c56a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c86c56a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cea7fe8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cea7fe8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c86c56a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c86c56a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a5b6cb66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a5b6cb66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a5ab217c5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5ab217c5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c86c56ae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c86c56ae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d149ccd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d149ccd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d10cf7836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d10cf7836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d10cf7836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d10cf7836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Overcharging of Lithium ion cells can damage them and cause overheating and even explosion or flame so it's important to have a battery management system to provide overvoltage protection.</a:t>
            </a:r>
            <a:endParaRPr sz="1200">
              <a:solidFill>
                <a:schemeClr val="dk2"/>
              </a:solidFill>
              <a:latin typeface="Calibri"/>
              <a:ea typeface="Calibri"/>
              <a:cs typeface="Calibri"/>
              <a:sym typeface="Calibri"/>
            </a:endParaRPr>
          </a:p>
          <a:p>
            <a:pPr indent="-304800" lvl="0" marL="457200" rtl="0" algn="l">
              <a:lnSpc>
                <a:spcPct val="115000"/>
              </a:lnSpc>
              <a:spcBef>
                <a:spcPts val="0"/>
              </a:spcBef>
              <a:spcAft>
                <a:spcPts val="0"/>
              </a:spcAft>
              <a:buClr>
                <a:schemeClr val="dk2"/>
              </a:buClr>
              <a:buSzPts val="1200"/>
              <a:buFont typeface="Calibri"/>
              <a:buChar char="●"/>
            </a:pPr>
            <a:r>
              <a:rPr lang="en" sz="1200">
                <a:solidFill>
                  <a:schemeClr val="dk2"/>
                </a:solidFill>
                <a:latin typeface="Calibri"/>
                <a:ea typeface="Calibri"/>
                <a:cs typeface="Calibri"/>
                <a:sym typeface="Calibri"/>
              </a:rPr>
              <a:t>Lithium ion cells can also be damaged if they're discharged below a certain threshold, approximately 5 percent of total capacity. If the cells are discharged below this threshold their capacity can become permanently reduced.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d10cf7836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d10cf783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d10cf7836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d10cf7836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2"/>
                </a:solidFill>
                <a:latin typeface="Calibri"/>
                <a:ea typeface="Calibri"/>
                <a:cs typeface="Calibri"/>
                <a:sym typeface="Calibri"/>
              </a:rPr>
              <a:t>It is important to have a safe passage of current to lithium cells  as it is inflammable and likely to explode due to overheating and over passage of current. And in order to expand the life cycle of the cells it is important to charge the cell by constant current and then by supplying constant voltage source. While Discharging care should be taken that the current is less than the actual rating of the cell.</a:t>
            </a:r>
            <a:endParaRPr sz="1300">
              <a:solidFill>
                <a:schemeClr val="dk2"/>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c86c56ae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c86c56ae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d10cf7836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d10cf7836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It defines the battery percentage that the stacks of cell has, like the one present in the right most corner of the mobile (the indication). </a:t>
            </a:r>
            <a:endParaRPr sz="1400"/>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c86c56a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c86c56a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chemeClr val="dk2"/>
                </a:solidFill>
                <a:latin typeface="Calibri"/>
                <a:ea typeface="Calibri"/>
                <a:cs typeface="Calibri"/>
                <a:sym typeface="Calibri"/>
              </a:rPr>
              <a:t>Laptops, medical equipment and other professional portable devices use coulomb counting to estimate SoC by measuring the in-and-out-flowing current. Ampere-second (As) is used for both charge and discharge.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n.wikipedia.org/wiki/Direct_coupling" TargetMode="External"/><Relationship Id="rId4" Type="http://schemas.openxmlformats.org/officeDocument/2006/relationships/hyperlink" Target="https://en.wikipedia.org/wiki/Gain_(electronics)" TargetMode="External"/><Relationship Id="rId5" Type="http://schemas.openxmlformats.org/officeDocument/2006/relationships/hyperlink" Target="https://en.wikipedia.org/wiki/Electronic_amplifier" TargetMode="External"/><Relationship Id="rId6" Type="http://schemas.openxmlformats.org/officeDocument/2006/relationships/hyperlink" Target="https://en.wikipedia.org/wiki/Differential_input" TargetMode="External"/><Relationship Id="rId7" Type="http://schemas.openxmlformats.org/officeDocument/2006/relationships/hyperlink" Target="https://en.wikipedia.org/wiki/Single-ended_signal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drive.google.com/file/d/1azlVT8vwC_rts7l-vp9UQDwUqwgW4pmU/view" TargetMode="Externa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976953" y="1891808"/>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Advanced Battery Management System</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Electronics </a:t>
            </a:r>
            <a:r>
              <a:rPr lang="en" sz="2400"/>
              <a:t>Club</a:t>
            </a:r>
            <a:endParaRPr sz="2400"/>
          </a:p>
        </p:txBody>
      </p:sp>
      <p:pic>
        <p:nvPicPr>
          <p:cNvPr id="130" name="Google Shape;130;p13"/>
          <p:cNvPicPr preferRelativeResize="0"/>
          <p:nvPr/>
        </p:nvPicPr>
        <p:blipFill>
          <a:blip r:embed="rId3">
            <a:alphaModFix/>
          </a:blip>
          <a:stretch>
            <a:fillRect/>
          </a:stretch>
        </p:blipFill>
        <p:spPr>
          <a:xfrm>
            <a:off x="215175" y="219650"/>
            <a:ext cx="754150" cy="754150"/>
          </a:xfrm>
          <a:prstGeom prst="rect">
            <a:avLst/>
          </a:prstGeom>
          <a:noFill/>
          <a:ln>
            <a:noFill/>
          </a:ln>
        </p:spPr>
      </p:pic>
      <p:pic>
        <p:nvPicPr>
          <p:cNvPr id="131" name="Google Shape;131;p13"/>
          <p:cNvPicPr preferRelativeResize="0"/>
          <p:nvPr/>
        </p:nvPicPr>
        <p:blipFill>
          <a:blip r:embed="rId4">
            <a:alphaModFix/>
          </a:blip>
          <a:stretch>
            <a:fillRect/>
          </a:stretch>
        </p:blipFill>
        <p:spPr>
          <a:xfrm>
            <a:off x="7888675" y="3884550"/>
            <a:ext cx="1045875" cy="104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375150" y="255775"/>
            <a:ext cx="3696200" cy="4631950"/>
          </a:xfrm>
          <a:prstGeom prst="rect">
            <a:avLst/>
          </a:prstGeom>
          <a:noFill/>
          <a:ln>
            <a:noFill/>
          </a:ln>
        </p:spPr>
      </p:pic>
      <p:sp>
        <p:nvSpPr>
          <p:cNvPr id="186" name="Google Shape;186;p22"/>
          <p:cNvSpPr txBox="1"/>
          <p:nvPr/>
        </p:nvSpPr>
        <p:spPr>
          <a:xfrm>
            <a:off x="4433100" y="599900"/>
            <a:ext cx="4015200" cy="9450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A61C00"/>
                </a:solidFill>
                <a:latin typeface="Calibri"/>
                <a:ea typeface="Calibri"/>
                <a:cs typeface="Calibri"/>
                <a:sym typeface="Calibri"/>
              </a:rPr>
              <a:t>Current Sensor</a:t>
            </a:r>
            <a:endParaRPr b="1" i="1" sz="1800">
              <a:solidFill>
                <a:srgbClr val="A61C00"/>
              </a:solidFill>
              <a:latin typeface="Calibri"/>
              <a:ea typeface="Calibri"/>
              <a:cs typeface="Calibri"/>
              <a:sym typeface="Calibri"/>
            </a:endParaRPr>
          </a:p>
        </p:txBody>
      </p:sp>
      <p:pic>
        <p:nvPicPr>
          <p:cNvPr id="187" name="Google Shape;187;p22"/>
          <p:cNvPicPr preferRelativeResize="0"/>
          <p:nvPr/>
        </p:nvPicPr>
        <p:blipFill>
          <a:blip r:embed="rId4">
            <a:alphaModFix/>
          </a:blip>
          <a:stretch>
            <a:fillRect/>
          </a:stretch>
        </p:blipFill>
        <p:spPr>
          <a:xfrm>
            <a:off x="4511863" y="1712025"/>
            <a:ext cx="3857625" cy="30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Kalman Filter</a:t>
            </a:r>
            <a:endParaRPr/>
          </a:p>
        </p:txBody>
      </p:sp>
      <p:sp>
        <p:nvSpPr>
          <p:cNvPr id="193" name="Google Shape;193;p23"/>
          <p:cNvSpPr txBox="1"/>
          <p:nvPr>
            <p:ph idx="1" type="body"/>
          </p:nvPr>
        </p:nvSpPr>
        <p:spPr>
          <a:xfrm>
            <a:off x="819150" y="2066775"/>
            <a:ext cx="7505700" cy="23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44444"/>
                </a:solidFill>
              </a:rPr>
              <a:t>Kalman filters are ideal for systems which are </a:t>
            </a:r>
            <a:r>
              <a:rPr b="1" lang="en">
                <a:solidFill>
                  <a:srgbClr val="444444"/>
                </a:solidFill>
              </a:rPr>
              <a:t>continuously  changing</a:t>
            </a:r>
            <a:r>
              <a:rPr lang="en">
                <a:solidFill>
                  <a:srgbClr val="444444"/>
                </a:solidFill>
              </a:rPr>
              <a:t>. </a:t>
            </a:r>
            <a:endParaRPr>
              <a:solidFill>
                <a:srgbClr val="444444"/>
              </a:solidFill>
            </a:endParaRPr>
          </a:p>
          <a:p>
            <a:pPr indent="0" lvl="0" marL="0" rtl="0" algn="l">
              <a:spcBef>
                <a:spcPts val="1600"/>
              </a:spcBef>
              <a:spcAft>
                <a:spcPts val="0"/>
              </a:spcAft>
              <a:buNone/>
            </a:pPr>
            <a:r>
              <a:rPr lang="en">
                <a:solidFill>
                  <a:srgbClr val="444444"/>
                </a:solidFill>
              </a:rPr>
              <a:t> </a:t>
            </a:r>
            <a:r>
              <a:rPr b="1" lang="en">
                <a:solidFill>
                  <a:srgbClr val="444444"/>
                </a:solidFill>
              </a:rPr>
              <a:t>Advantage: </a:t>
            </a:r>
            <a:endParaRPr b="1">
              <a:solidFill>
                <a:srgbClr val="444444"/>
              </a:solidFill>
            </a:endParaRPr>
          </a:p>
          <a:p>
            <a:pPr indent="-311150" lvl="0" marL="457200" rtl="0" algn="l">
              <a:spcBef>
                <a:spcPts val="1600"/>
              </a:spcBef>
              <a:spcAft>
                <a:spcPts val="0"/>
              </a:spcAft>
              <a:buClr>
                <a:srgbClr val="444444"/>
              </a:buClr>
              <a:buSzPts val="1300"/>
              <a:buChar char="●"/>
            </a:pPr>
            <a:r>
              <a:rPr lang="en">
                <a:solidFill>
                  <a:srgbClr val="444444"/>
                </a:solidFill>
              </a:rPr>
              <a:t>light on memory (they don’t need to keep any history other than the previous state)</a:t>
            </a:r>
            <a:endParaRPr>
              <a:solidFill>
                <a:srgbClr val="444444"/>
              </a:solidFill>
            </a:endParaRPr>
          </a:p>
          <a:p>
            <a:pPr indent="-311150" lvl="0" marL="457200" rtl="0" algn="l">
              <a:spcBef>
                <a:spcPts val="0"/>
              </a:spcBef>
              <a:spcAft>
                <a:spcPts val="0"/>
              </a:spcAft>
              <a:buClr>
                <a:srgbClr val="444444"/>
              </a:buClr>
              <a:buSzPts val="1300"/>
              <a:buChar char="●"/>
            </a:pPr>
            <a:r>
              <a:rPr lang="en">
                <a:solidFill>
                  <a:srgbClr val="444444"/>
                </a:solidFill>
              </a:rPr>
              <a:t>very fast (making them well suited for real time problems and embedded systems.)</a:t>
            </a:r>
            <a:endParaRPr>
              <a:solidFill>
                <a:srgbClr val="444444"/>
              </a:solidFill>
            </a:endParaRPr>
          </a:p>
        </p:txBody>
      </p:sp>
      <p:pic>
        <p:nvPicPr>
          <p:cNvPr id="194" name="Google Shape;194;p23"/>
          <p:cNvPicPr preferRelativeResize="0"/>
          <p:nvPr/>
        </p:nvPicPr>
        <p:blipFill>
          <a:blip r:embed="rId3">
            <a:alphaModFix/>
          </a:blip>
          <a:stretch>
            <a:fillRect/>
          </a:stretch>
        </p:blipFill>
        <p:spPr>
          <a:xfrm>
            <a:off x="4429975" y="363575"/>
            <a:ext cx="4009575" cy="1536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4"/>
          <p:cNvSpPr txBox="1"/>
          <p:nvPr>
            <p:ph idx="1" type="body"/>
          </p:nvPr>
        </p:nvSpPr>
        <p:spPr>
          <a:xfrm>
            <a:off x="692900" y="1847450"/>
            <a:ext cx="7505700" cy="2410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Used Kalman filter to reduce noise in current sensor</a:t>
            </a:r>
            <a:endParaRPr/>
          </a:p>
        </p:txBody>
      </p:sp>
      <p:sp>
        <p:nvSpPr>
          <p:cNvPr id="200" name="Google Shape;200;p24"/>
          <p:cNvSpPr txBox="1"/>
          <p:nvPr/>
        </p:nvSpPr>
        <p:spPr>
          <a:xfrm>
            <a:off x="738775" y="822425"/>
            <a:ext cx="35475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Nunito"/>
                <a:ea typeface="Nunito"/>
                <a:cs typeface="Nunito"/>
                <a:sym typeface="Nunito"/>
              </a:rPr>
              <a:t>Kalman Filter</a:t>
            </a:r>
            <a:endParaRPr sz="30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25"/>
          <p:cNvPicPr preferRelativeResize="0"/>
          <p:nvPr/>
        </p:nvPicPr>
        <p:blipFill>
          <a:blip r:embed="rId3">
            <a:alphaModFix/>
          </a:blip>
          <a:stretch>
            <a:fillRect/>
          </a:stretch>
        </p:blipFill>
        <p:spPr>
          <a:xfrm>
            <a:off x="-11" y="-1"/>
            <a:ext cx="914401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nvSpPr>
        <p:spPr>
          <a:xfrm>
            <a:off x="5798975" y="1732325"/>
            <a:ext cx="2427900" cy="13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SOC calculation along with filtered output voltage </a:t>
            </a:r>
            <a:endParaRPr/>
          </a:p>
        </p:txBody>
      </p:sp>
      <p:pic>
        <p:nvPicPr>
          <p:cNvPr id="213" name="Google Shape;213;p26"/>
          <p:cNvPicPr preferRelativeResize="0"/>
          <p:nvPr/>
        </p:nvPicPr>
        <p:blipFill>
          <a:blip r:embed="rId3">
            <a:alphaModFix/>
          </a:blip>
          <a:stretch>
            <a:fillRect/>
          </a:stretch>
        </p:blipFill>
        <p:spPr>
          <a:xfrm>
            <a:off x="152400" y="152400"/>
            <a:ext cx="4656675"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Active cell balancing </a:t>
            </a:r>
            <a:endParaRPr/>
          </a:p>
        </p:txBody>
      </p:sp>
      <p:sp>
        <p:nvSpPr>
          <p:cNvPr id="219" name="Google Shape;219;p27"/>
          <p:cNvSpPr txBox="1"/>
          <p:nvPr>
            <p:ph idx="1" type="body"/>
          </p:nvPr>
        </p:nvSpPr>
        <p:spPr>
          <a:xfrm>
            <a:off x="765625" y="18369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Cell balancing is required because Li ion cells are not identical</a:t>
            </a:r>
            <a:endParaRPr sz="1400"/>
          </a:p>
          <a:p>
            <a:pPr indent="-317500" lvl="0" marL="457200" rtl="0" algn="l">
              <a:spcBef>
                <a:spcPts val="1600"/>
              </a:spcBef>
              <a:spcAft>
                <a:spcPts val="0"/>
              </a:spcAft>
              <a:buSzPts val="1400"/>
              <a:buChar char="●"/>
            </a:pPr>
            <a:r>
              <a:rPr lang="en" sz="1400"/>
              <a:t>distributes the charge among the cells based on SOC calculations.</a:t>
            </a:r>
            <a:endParaRPr sz="1400"/>
          </a:p>
          <a:p>
            <a:pPr indent="-317500" lvl="0" marL="457200" rtl="0" algn="l">
              <a:spcBef>
                <a:spcPts val="0"/>
              </a:spcBef>
              <a:spcAft>
                <a:spcPts val="0"/>
              </a:spcAft>
              <a:buSzPts val="1400"/>
              <a:buChar char="●"/>
            </a:pPr>
            <a:r>
              <a:rPr lang="en" sz="1400"/>
              <a:t>better than passive cell balancing</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739850" y="624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of Active Cell Balancing</a:t>
            </a:r>
            <a:endParaRPr/>
          </a:p>
        </p:txBody>
      </p:sp>
      <p:sp>
        <p:nvSpPr>
          <p:cNvPr id="225" name="Google Shape;225;p28"/>
          <p:cNvSpPr txBox="1"/>
          <p:nvPr>
            <p:ph idx="1" type="body"/>
          </p:nvPr>
        </p:nvSpPr>
        <p:spPr>
          <a:xfrm>
            <a:off x="739850" y="1578600"/>
            <a:ext cx="7505700" cy="255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Our Algorithm for active cell balancing is just charging the slightly discharged battery via TP4056. </a:t>
            </a:r>
            <a:r>
              <a:rPr lang="en"/>
              <a:t> </a:t>
            </a:r>
            <a:endParaRPr/>
          </a:p>
          <a:p>
            <a:pPr indent="-311150" lvl="0" marL="457200" rtl="0" algn="l">
              <a:spcBef>
                <a:spcPts val="0"/>
              </a:spcBef>
              <a:spcAft>
                <a:spcPts val="0"/>
              </a:spcAft>
              <a:buSzPts val="1300"/>
              <a:buChar char="●"/>
            </a:pPr>
            <a:r>
              <a:rPr lang="en"/>
              <a:t>Here multiplexers are used to find the voltage across cells.</a:t>
            </a:r>
            <a:endParaRPr/>
          </a:p>
          <a:p>
            <a:pPr indent="-311150" lvl="0" marL="457200" rtl="0" algn="l">
              <a:spcBef>
                <a:spcPts val="0"/>
              </a:spcBef>
              <a:spcAft>
                <a:spcPts val="0"/>
              </a:spcAft>
              <a:buSzPts val="1300"/>
              <a:buChar char="●"/>
            </a:pPr>
            <a:r>
              <a:rPr lang="en"/>
              <a:t>Less charged cell are been charged with the input from the battery itself.</a:t>
            </a:r>
            <a:endParaRPr/>
          </a:p>
          <a:p>
            <a:pPr indent="-311150" lvl="0" marL="457200" rtl="0" algn="l">
              <a:spcBef>
                <a:spcPts val="0"/>
              </a:spcBef>
              <a:spcAft>
                <a:spcPts val="0"/>
              </a:spcAft>
              <a:buSzPts val="1300"/>
              <a:buChar char="●"/>
            </a:pPr>
            <a:r>
              <a:rPr lang="en"/>
              <a:t>From the graph of Tp4056 module getting the  time taken to charge it.</a:t>
            </a:r>
            <a:endParaRPr/>
          </a:p>
          <a:p>
            <a:pPr indent="-311150" lvl="0" marL="457200" rtl="0" algn="l">
              <a:spcBef>
                <a:spcPts val="0"/>
              </a:spcBef>
              <a:spcAft>
                <a:spcPts val="0"/>
              </a:spcAft>
              <a:buSzPts val="1300"/>
              <a:buChar char="●"/>
            </a:pPr>
            <a:r>
              <a:rPr lang="en"/>
              <a:t>Doing it continuously but only when it is discharging.</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pic>
        <p:nvPicPr>
          <p:cNvPr id="230" name="Google Shape;230;p29"/>
          <p:cNvPicPr preferRelativeResize="0"/>
          <p:nvPr/>
        </p:nvPicPr>
        <p:blipFill>
          <a:blip r:embed="rId3">
            <a:alphaModFix/>
          </a:blip>
          <a:stretch>
            <a:fillRect/>
          </a:stretch>
        </p:blipFill>
        <p:spPr>
          <a:xfrm>
            <a:off x="2458763" y="406675"/>
            <a:ext cx="4226474" cy="4330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0"/>
          <p:cNvSpPr txBox="1"/>
          <p:nvPr/>
        </p:nvSpPr>
        <p:spPr>
          <a:xfrm>
            <a:off x="3230600" y="4113475"/>
            <a:ext cx="3009000" cy="655500"/>
          </a:xfrm>
          <a:prstGeom prst="rect">
            <a:avLst/>
          </a:prstGeom>
          <a:noFill/>
          <a:ln cap="flat" cmpd="sng" w="9525">
            <a:solidFill>
              <a:srgbClr val="0000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i="1" lang="en" sz="1800">
                <a:solidFill>
                  <a:srgbClr val="20124D"/>
                </a:solidFill>
                <a:latin typeface="Calibri"/>
                <a:ea typeface="Calibri"/>
                <a:cs typeface="Calibri"/>
                <a:sym typeface="Calibri"/>
              </a:rPr>
              <a:t>Balancing two cells </a:t>
            </a:r>
            <a:endParaRPr b="1" i="1" sz="1800">
              <a:solidFill>
                <a:srgbClr val="20124D"/>
              </a:solidFill>
              <a:latin typeface="Calibri"/>
              <a:ea typeface="Calibri"/>
              <a:cs typeface="Calibri"/>
              <a:sym typeface="Calibri"/>
            </a:endParaRPr>
          </a:p>
        </p:txBody>
      </p:sp>
      <p:pic>
        <p:nvPicPr>
          <p:cNvPr id="236" name="Google Shape;236;p30"/>
          <p:cNvPicPr preferRelativeResize="0"/>
          <p:nvPr/>
        </p:nvPicPr>
        <p:blipFill>
          <a:blip r:embed="rId3">
            <a:alphaModFix/>
          </a:blip>
          <a:stretch>
            <a:fillRect/>
          </a:stretch>
        </p:blipFill>
        <p:spPr>
          <a:xfrm>
            <a:off x="1821275" y="580475"/>
            <a:ext cx="5174950" cy="309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idx="1" type="body"/>
          </p:nvPr>
        </p:nvSpPr>
        <p:spPr>
          <a:xfrm>
            <a:off x="602800" y="1624600"/>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lphaUcPeriod"/>
            </a:pPr>
            <a:r>
              <a:rPr b="1" lang="en" sz="1800"/>
              <a:t>Over charging/discharging Protect</a:t>
            </a:r>
            <a:r>
              <a:rPr b="1" lang="en" sz="1800"/>
              <a:t>ion                                                                                                                  1.</a:t>
            </a:r>
            <a:r>
              <a:rPr b="1" lang="en" sz="1800"/>
              <a:t>  TP4056                                                                                                                                                                         2.  5A 3s charging protection module</a:t>
            </a:r>
            <a:endParaRPr b="1" sz="1800"/>
          </a:p>
          <a:p>
            <a:pPr indent="-342900" lvl="0" marL="457200" rtl="0" algn="l">
              <a:spcBef>
                <a:spcPts val="0"/>
              </a:spcBef>
              <a:spcAft>
                <a:spcPts val="0"/>
              </a:spcAft>
              <a:buSzPts val="1800"/>
              <a:buAutoNum type="alphaUcPeriod"/>
            </a:pPr>
            <a:r>
              <a:rPr b="1" lang="en" sz="1800"/>
              <a:t>Active cell balancing </a:t>
            </a:r>
            <a:br>
              <a:rPr b="1" lang="en" sz="1800"/>
            </a:br>
            <a:r>
              <a:rPr b="1" lang="en" sz="1800"/>
              <a:t>1. TP4056</a:t>
            </a:r>
            <a:br>
              <a:rPr b="1" lang="en" sz="1800"/>
            </a:br>
            <a:r>
              <a:rPr b="1" lang="en" sz="1800"/>
              <a:t>2. Multiplexer(CD4052)                                                                                                                           </a:t>
            </a:r>
            <a:endParaRPr b="1" sz="1800"/>
          </a:p>
          <a:p>
            <a:pPr indent="-342900" lvl="0" marL="457200" rtl="0" algn="l">
              <a:spcBef>
                <a:spcPts val="0"/>
              </a:spcBef>
              <a:spcAft>
                <a:spcPts val="0"/>
              </a:spcAft>
              <a:buSzPts val="1800"/>
              <a:buAutoNum type="alphaUcPeriod"/>
            </a:pPr>
            <a:r>
              <a:rPr b="1" lang="en" sz="1800"/>
              <a:t>SOC calculation                                                                                                                                                            </a:t>
            </a:r>
            <a:r>
              <a:rPr b="1" lang="en" sz="1800"/>
              <a:t>1. Current sensor                                                                                           </a:t>
            </a:r>
            <a:endParaRPr b="1" sz="1800"/>
          </a:p>
          <a:p>
            <a:pPr indent="0" lvl="0" marL="0" rtl="0" algn="l">
              <a:spcBef>
                <a:spcPts val="1600"/>
              </a:spcBef>
              <a:spcAft>
                <a:spcPts val="160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14"/>
          <p:cNvPicPr preferRelativeResize="0"/>
          <p:nvPr/>
        </p:nvPicPr>
        <p:blipFill>
          <a:blip r:embed="rId3">
            <a:alphaModFix/>
          </a:blip>
          <a:stretch>
            <a:fillRect/>
          </a:stretch>
        </p:blipFill>
        <p:spPr>
          <a:xfrm>
            <a:off x="615675" y="374575"/>
            <a:ext cx="7816400" cy="44493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2"/>
          <p:cNvSpPr txBox="1"/>
          <p:nvPr>
            <p:ph idx="1" type="body"/>
          </p:nvPr>
        </p:nvSpPr>
        <p:spPr>
          <a:xfrm>
            <a:off x="784125" y="756825"/>
            <a:ext cx="7505700" cy="3534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TP4056:	</a:t>
            </a:r>
            <a:r>
              <a:rPr lang="en">
                <a:solidFill>
                  <a:srgbClr val="3C78D8"/>
                </a:solidFill>
              </a:rPr>
              <a:t>It is the charger IC for the 3.7V li-ion Battery. It Automatically and efficiently tells us the completion of charging. It actually charges with the basic principle of charging via constant current and constant voltage.</a:t>
            </a:r>
            <a:endParaRPr>
              <a:solidFill>
                <a:srgbClr val="3C78D8"/>
              </a:solidFill>
            </a:endParaRPr>
          </a:p>
          <a:p>
            <a:pPr indent="0" lvl="0" marL="0" rtl="0" algn="l">
              <a:lnSpc>
                <a:spcPct val="100000"/>
              </a:lnSpc>
              <a:spcBef>
                <a:spcPts val="1600"/>
              </a:spcBef>
              <a:spcAft>
                <a:spcPts val="0"/>
              </a:spcAft>
              <a:buNone/>
            </a:pPr>
            <a:r>
              <a:rPr lang="en"/>
              <a:t>Multiplexer</a:t>
            </a:r>
            <a:r>
              <a:rPr lang="en"/>
              <a:t>:	</a:t>
            </a:r>
            <a:r>
              <a:rPr lang="en">
                <a:solidFill>
                  <a:srgbClr val="3C78D8"/>
                </a:solidFill>
              </a:rPr>
              <a:t> It is a combinational logic circuit designed to switch one of several input lines through to a single common output line by the application of a control signal. Multiplexers operate like very fast acting multiple position rotary switches connecting or controlling multiple input lines called “channels” one at a time to the output.</a:t>
            </a:r>
            <a:endParaRPr>
              <a:solidFill>
                <a:srgbClr val="3C78D8"/>
              </a:solidFill>
            </a:endParaRPr>
          </a:p>
          <a:p>
            <a:pPr indent="0" lvl="0" marL="0" rtl="0" algn="l">
              <a:lnSpc>
                <a:spcPct val="100000"/>
              </a:lnSpc>
              <a:spcBef>
                <a:spcPts val="1600"/>
              </a:spcBef>
              <a:spcAft>
                <a:spcPts val="0"/>
              </a:spcAft>
              <a:buNone/>
            </a:pPr>
            <a:r>
              <a:rPr lang="en"/>
              <a:t>Op-Amp : 	</a:t>
            </a:r>
            <a:r>
              <a:rPr lang="en">
                <a:solidFill>
                  <a:srgbClr val="3C78D8"/>
                </a:solidFill>
              </a:rPr>
              <a:t>An operational amplifier (often op-amp or opamp) is a</a:t>
            </a:r>
            <a:r>
              <a:rPr lang="en">
                <a:solidFill>
                  <a:srgbClr val="3C78D8"/>
                </a:solidFill>
                <a:uFill>
                  <a:noFill/>
                </a:uFill>
                <a:hlinkClick r:id="rId3"/>
              </a:rPr>
              <a:t> DC-coupled</a:t>
            </a:r>
            <a:r>
              <a:rPr lang="en">
                <a:solidFill>
                  <a:srgbClr val="3C78D8"/>
                </a:solidFill>
              </a:rPr>
              <a:t> high-</a:t>
            </a:r>
            <a:r>
              <a:rPr lang="en">
                <a:solidFill>
                  <a:srgbClr val="3C78D8"/>
                </a:solidFill>
                <a:uFill>
                  <a:noFill/>
                </a:uFill>
                <a:hlinkClick r:id="rId4"/>
              </a:rPr>
              <a:t>gain</a:t>
            </a:r>
            <a:r>
              <a:rPr lang="en">
                <a:solidFill>
                  <a:srgbClr val="3C78D8"/>
                </a:solidFill>
              </a:rPr>
              <a:t> electronic voltage</a:t>
            </a:r>
            <a:r>
              <a:rPr lang="en">
                <a:solidFill>
                  <a:srgbClr val="3C78D8"/>
                </a:solidFill>
                <a:uFill>
                  <a:noFill/>
                </a:uFill>
                <a:hlinkClick r:id="rId5"/>
              </a:rPr>
              <a:t> amplifier</a:t>
            </a:r>
            <a:r>
              <a:rPr lang="en">
                <a:solidFill>
                  <a:srgbClr val="3C78D8"/>
                </a:solidFill>
              </a:rPr>
              <a:t> with a</a:t>
            </a:r>
            <a:r>
              <a:rPr lang="en">
                <a:solidFill>
                  <a:srgbClr val="3C78D8"/>
                </a:solidFill>
                <a:uFill>
                  <a:noFill/>
                </a:uFill>
                <a:hlinkClick r:id="rId6"/>
              </a:rPr>
              <a:t> differential input</a:t>
            </a:r>
            <a:r>
              <a:rPr lang="en">
                <a:solidFill>
                  <a:srgbClr val="3C78D8"/>
                </a:solidFill>
              </a:rPr>
              <a:t> and, usually, a</a:t>
            </a:r>
            <a:r>
              <a:rPr lang="en">
                <a:solidFill>
                  <a:srgbClr val="3C78D8"/>
                </a:solidFill>
                <a:uFill>
                  <a:noFill/>
                </a:uFill>
                <a:hlinkClick r:id="rId7"/>
              </a:rPr>
              <a:t> single-ende</a:t>
            </a:r>
            <a:r>
              <a:rPr lang="en">
                <a:solidFill>
                  <a:srgbClr val="3C78D8"/>
                </a:solidFill>
              </a:rPr>
              <a:t>d output.</a:t>
            </a:r>
            <a:endParaRPr>
              <a:solidFill>
                <a:srgbClr val="3C78D8"/>
              </a:solidFill>
            </a:endParaRPr>
          </a:p>
          <a:p>
            <a:pPr indent="0" lvl="0" marL="0" rtl="0" algn="l">
              <a:lnSpc>
                <a:spcPct val="100000"/>
              </a:lnSpc>
              <a:spcBef>
                <a:spcPts val="1600"/>
              </a:spcBef>
              <a:spcAft>
                <a:spcPts val="0"/>
              </a:spcAft>
              <a:buNone/>
            </a:pPr>
            <a:r>
              <a:rPr lang="en"/>
              <a:t>Current Sensor :	</a:t>
            </a:r>
            <a:r>
              <a:rPr lang="en">
                <a:solidFill>
                  <a:srgbClr val="3C78D8"/>
                </a:solidFill>
              </a:rPr>
              <a:t>It measures current across the load with the help of Hall-Effect which effectively develops a linear proportionality b/w current and voltage.</a:t>
            </a:r>
            <a:endParaRPr>
              <a:solidFill>
                <a:srgbClr val="3C78D8"/>
              </a:solidFill>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3" title="VIDEO0105.mp4">
            <a:hlinkClick r:id="rId3"/>
          </p:cNvPr>
          <p:cNvPicPr preferRelativeResize="0"/>
          <p:nvPr/>
        </p:nvPicPr>
        <p:blipFill>
          <a:blip r:embed="rId4">
            <a:alphaModFix/>
          </a:blip>
          <a:stretch>
            <a:fillRect/>
          </a:stretch>
        </p:blipFill>
        <p:spPr>
          <a:xfrm>
            <a:off x="2098775" y="975075"/>
            <a:ext cx="4572000"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sp>
        <p:nvSpPr>
          <p:cNvPr id="257" name="Google Shape;257;p3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Worked on the basic understanding of project</a:t>
            </a:r>
            <a:endParaRPr/>
          </a:p>
          <a:p>
            <a:pPr indent="-311150" lvl="0" marL="457200" rtl="0" algn="l">
              <a:spcBef>
                <a:spcPts val="0"/>
              </a:spcBef>
              <a:spcAft>
                <a:spcPts val="0"/>
              </a:spcAft>
              <a:buSzPts val="1300"/>
              <a:buAutoNum type="arabicPeriod"/>
            </a:pPr>
            <a:r>
              <a:rPr lang="en"/>
              <a:t>Worked on deep understanding of project.</a:t>
            </a:r>
            <a:endParaRPr/>
          </a:p>
          <a:p>
            <a:pPr indent="-311150" lvl="0" marL="457200" rtl="0" algn="l">
              <a:spcBef>
                <a:spcPts val="0"/>
              </a:spcBef>
              <a:spcAft>
                <a:spcPts val="0"/>
              </a:spcAft>
              <a:buSzPts val="1300"/>
              <a:buAutoNum type="arabicPeriod"/>
            </a:pPr>
            <a:r>
              <a:rPr lang="en"/>
              <a:t>GLCD display control, working of boost convertors and various sensors</a:t>
            </a:r>
            <a:endParaRPr/>
          </a:p>
          <a:p>
            <a:pPr indent="-311150" lvl="0" marL="457200" rtl="0" algn="l">
              <a:spcBef>
                <a:spcPts val="0"/>
              </a:spcBef>
              <a:spcAft>
                <a:spcPts val="0"/>
              </a:spcAft>
              <a:buSzPts val="1300"/>
              <a:buAutoNum type="arabicPeriod"/>
            </a:pPr>
            <a:r>
              <a:rPr lang="en"/>
              <a:t>SOC calculation methods, </a:t>
            </a:r>
            <a:endParaRPr/>
          </a:p>
          <a:p>
            <a:pPr indent="-311150" lvl="0" marL="457200" rtl="0" algn="l">
              <a:spcBef>
                <a:spcPts val="0"/>
              </a:spcBef>
              <a:spcAft>
                <a:spcPts val="0"/>
              </a:spcAft>
              <a:buSzPts val="1300"/>
              <a:buAutoNum type="arabicPeriod"/>
            </a:pPr>
            <a:r>
              <a:rPr lang="en"/>
              <a:t>Safe charging and discharging, TC4056 working</a:t>
            </a:r>
            <a:endParaRPr/>
          </a:p>
          <a:p>
            <a:pPr indent="-311150" lvl="0" marL="457200" rtl="0" algn="l">
              <a:spcBef>
                <a:spcPts val="0"/>
              </a:spcBef>
              <a:spcAft>
                <a:spcPts val="0"/>
              </a:spcAft>
              <a:buSzPts val="1300"/>
              <a:buAutoNum type="arabicPeriod"/>
            </a:pPr>
            <a:r>
              <a:rPr lang="en"/>
              <a:t>Implementation of Kalman filter and Active cell balancing(using buckboosters)</a:t>
            </a:r>
            <a:endParaRPr/>
          </a:p>
          <a:p>
            <a:pPr indent="-311150" lvl="0" marL="457200" rtl="0" algn="l">
              <a:spcBef>
                <a:spcPts val="0"/>
              </a:spcBef>
              <a:spcAft>
                <a:spcPts val="0"/>
              </a:spcAft>
              <a:buSzPts val="1300"/>
              <a:buAutoNum type="arabicPeriod"/>
            </a:pPr>
            <a:r>
              <a:rPr lang="en"/>
              <a:t>Gathering all in a circuit and then making it in GPB board.</a:t>
            </a:r>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3" name="Google Shape;263;p35"/>
          <p:cNvSpPr txBox="1"/>
          <p:nvPr>
            <p:ph idx="1" type="body"/>
          </p:nvPr>
        </p:nvSpPr>
        <p:spPr>
          <a:xfrm>
            <a:off x="756100" y="1661375"/>
            <a:ext cx="7505700" cy="29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have we done: 	</a:t>
            </a:r>
            <a:r>
              <a:rPr lang="en"/>
              <a:t>1.Completion of safe Charging and discharging.</a:t>
            </a:r>
            <a:endParaRPr/>
          </a:p>
          <a:p>
            <a:pPr indent="0" lvl="0" marL="0" rtl="0" algn="l">
              <a:spcBef>
                <a:spcPts val="1600"/>
              </a:spcBef>
              <a:spcAft>
                <a:spcPts val="0"/>
              </a:spcAft>
              <a:buNone/>
            </a:pPr>
            <a:r>
              <a:rPr lang="en"/>
              <a:t>				2. Implementation of Active cell balancing between two cells (not enhanced)</a:t>
            </a:r>
            <a:endParaRPr/>
          </a:p>
          <a:p>
            <a:pPr indent="0" lvl="0" marL="0" rtl="0" algn="l">
              <a:spcBef>
                <a:spcPts val="1600"/>
              </a:spcBef>
              <a:spcAft>
                <a:spcPts val="0"/>
              </a:spcAft>
              <a:buNone/>
            </a:pPr>
            <a:r>
              <a:rPr lang="en"/>
              <a:t>				3. Op-Amp circuits are used to sense current.</a:t>
            </a:r>
            <a:endParaRPr/>
          </a:p>
          <a:p>
            <a:pPr indent="457200" lvl="0" marL="1371600" rtl="0" algn="l">
              <a:spcBef>
                <a:spcPts val="1600"/>
              </a:spcBef>
              <a:spcAft>
                <a:spcPts val="0"/>
              </a:spcAft>
              <a:buNone/>
            </a:pPr>
            <a:r>
              <a:rPr lang="en"/>
              <a:t>4. Displaying the required elements for the users. </a:t>
            </a:r>
            <a:endParaRPr/>
          </a:p>
          <a:p>
            <a:pPr indent="457200" lvl="0" marL="1371600" rtl="0" algn="l">
              <a:spcBef>
                <a:spcPts val="1600"/>
              </a:spcBef>
              <a:spcAft>
                <a:spcPts val="1600"/>
              </a:spcAft>
              <a:buNone/>
            </a:pPr>
            <a:r>
              <a:rPr lang="en"/>
              <a:t>5. To implement TP4056 to all cells.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p:txBody>
      </p:sp>
      <p:sp>
        <p:nvSpPr>
          <p:cNvPr id="269" name="Google Shape;269;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Mentor :  	</a:t>
            </a:r>
            <a:r>
              <a:rPr b="1" lang="en"/>
              <a:t>Nithish Bhumireddy</a:t>
            </a:r>
            <a:endParaRPr b="1"/>
          </a:p>
          <a:p>
            <a:pPr indent="0" lvl="0" marL="0" rtl="0" algn="l">
              <a:spcBef>
                <a:spcPts val="1600"/>
              </a:spcBef>
              <a:spcAft>
                <a:spcPts val="0"/>
              </a:spcAft>
              <a:buNone/>
            </a:pPr>
            <a:r>
              <a:rPr lang="en"/>
              <a:t>Members : 	1.Maitreyee Srivastava</a:t>
            </a:r>
            <a:endParaRPr/>
          </a:p>
          <a:p>
            <a:pPr indent="457200" lvl="0" marL="457200" rtl="0" algn="l">
              <a:spcBef>
                <a:spcPts val="1600"/>
              </a:spcBef>
              <a:spcAft>
                <a:spcPts val="0"/>
              </a:spcAft>
              <a:buNone/>
            </a:pPr>
            <a:r>
              <a:rPr lang="en"/>
              <a:t>2.Neha Chauhan</a:t>
            </a:r>
            <a:endParaRPr/>
          </a:p>
          <a:p>
            <a:pPr indent="0" lvl="0" marL="914400" rtl="0" algn="l">
              <a:spcBef>
                <a:spcPts val="1600"/>
              </a:spcBef>
              <a:spcAft>
                <a:spcPts val="0"/>
              </a:spcAft>
              <a:buNone/>
            </a:pPr>
            <a:r>
              <a:rPr lang="en"/>
              <a:t>3.Nitesh Barupal</a:t>
            </a:r>
            <a:endParaRPr/>
          </a:p>
          <a:p>
            <a:pPr indent="0" lvl="0" marL="914400" rtl="0" algn="l">
              <a:spcBef>
                <a:spcPts val="1600"/>
              </a:spcBef>
              <a:spcAft>
                <a:spcPts val="0"/>
              </a:spcAft>
              <a:buNone/>
            </a:pPr>
            <a:r>
              <a:rPr lang="en"/>
              <a:t>4.Sachin Gupta</a:t>
            </a:r>
            <a:endParaRPr/>
          </a:p>
          <a:p>
            <a:pPr indent="0" lvl="0" marL="914400" rtl="0" algn="l">
              <a:spcBef>
                <a:spcPts val="1600"/>
              </a:spcBef>
              <a:spcAft>
                <a:spcPts val="1600"/>
              </a:spcAft>
              <a:buNone/>
            </a:pPr>
            <a:r>
              <a:rPr lang="en"/>
              <a:t>5.Reithick Anbarasu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1395050" y="89505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ABMS!!</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lang="en" sz="1800"/>
              <a:t>Battery Management Systems are the brains behind battery packs. They manage the output, charging and discharging and provide notifications on the status of the battery pack. They also provide critical safeguards to protect the batteries from damage.</a:t>
            </a:r>
            <a:endParaRPr sz="1800"/>
          </a:p>
          <a:p>
            <a:pPr indent="0" lvl="0" marL="0" rtl="0" algn="l">
              <a:spcBef>
                <a:spcPts val="1600"/>
              </a:spcBef>
              <a:spcAft>
                <a:spcPts val="1600"/>
              </a:spcAft>
              <a:buNone/>
            </a:pPr>
            <a:r>
              <a:rPr lang="en" sz="1800"/>
              <a:t>           The  most important function that a battery management system performs is cell protection. It is also avoids waste of energy.</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ABMS required!!</a:t>
            </a:r>
            <a:endParaRPr/>
          </a:p>
        </p:txBody>
      </p:sp>
      <p:sp>
        <p:nvSpPr>
          <p:cNvPr id="148" name="Google Shape;148;p16"/>
          <p:cNvSpPr txBox="1"/>
          <p:nvPr>
            <p:ph idx="1" type="body"/>
          </p:nvPr>
        </p:nvSpPr>
        <p:spPr>
          <a:xfrm>
            <a:off x="819150" y="1754225"/>
            <a:ext cx="7505700" cy="2448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Overcharging or </a:t>
            </a:r>
            <a:r>
              <a:rPr lang="en" sz="1400"/>
              <a:t>over discharging of cells.</a:t>
            </a:r>
            <a:endParaRPr sz="1400"/>
          </a:p>
          <a:p>
            <a:pPr indent="-317500" lvl="0" marL="457200" rtl="0" algn="l">
              <a:lnSpc>
                <a:spcPct val="150000"/>
              </a:lnSpc>
              <a:spcBef>
                <a:spcPts val="0"/>
              </a:spcBef>
              <a:spcAft>
                <a:spcPts val="0"/>
              </a:spcAft>
              <a:buClr>
                <a:srgbClr val="434343"/>
              </a:buClr>
              <a:buSzPts val="1400"/>
              <a:buChar char="●"/>
            </a:pPr>
            <a:r>
              <a:rPr lang="en" sz="1400">
                <a:solidFill>
                  <a:srgbClr val="434343"/>
                </a:solidFill>
              </a:rPr>
              <a:t>Increases the battery life </a:t>
            </a:r>
            <a:endParaRPr sz="1400">
              <a:solidFill>
                <a:srgbClr val="434343"/>
              </a:solidFill>
            </a:endParaRPr>
          </a:p>
          <a:p>
            <a:pPr indent="-342900" lvl="0" marL="457200" rtl="0" algn="l">
              <a:lnSpc>
                <a:spcPct val="150000"/>
              </a:lnSpc>
              <a:spcBef>
                <a:spcPts val="0"/>
              </a:spcBef>
              <a:spcAft>
                <a:spcPts val="0"/>
              </a:spcAft>
              <a:buClr>
                <a:srgbClr val="434343"/>
              </a:buClr>
              <a:buSzPts val="1800"/>
              <a:buChar char="●"/>
            </a:pPr>
            <a:r>
              <a:rPr lang="en" sz="1400">
                <a:solidFill>
                  <a:srgbClr val="434343"/>
                </a:solidFill>
              </a:rPr>
              <a:t>Increase</a:t>
            </a:r>
            <a:r>
              <a:rPr lang="en" sz="1400">
                <a:solidFill>
                  <a:srgbClr val="434343"/>
                </a:solidFill>
              </a:rPr>
              <a:t> the efficiency of the battery</a:t>
            </a:r>
            <a:endParaRPr sz="1400">
              <a:solidFill>
                <a:srgbClr val="434343"/>
              </a:solidFill>
            </a:endParaRPr>
          </a:p>
          <a:p>
            <a:pPr indent="-317500" lvl="0" marL="457200" rtl="0" algn="l">
              <a:lnSpc>
                <a:spcPct val="150000"/>
              </a:lnSpc>
              <a:spcBef>
                <a:spcPts val="0"/>
              </a:spcBef>
              <a:spcAft>
                <a:spcPts val="0"/>
              </a:spcAft>
              <a:buClr>
                <a:srgbClr val="434343"/>
              </a:buClr>
              <a:buSzPts val="1400"/>
              <a:buChar char="●"/>
            </a:pPr>
            <a:r>
              <a:rPr lang="en" sz="1400">
                <a:solidFill>
                  <a:srgbClr val="434343"/>
                </a:solidFill>
              </a:rPr>
              <a:t>To prevent the damage of the circuit.</a:t>
            </a:r>
            <a:endParaRPr sz="14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solve it </a:t>
            </a:r>
            <a:endParaRPr/>
          </a:p>
        </p:txBody>
      </p:sp>
      <p:sp>
        <p:nvSpPr>
          <p:cNvPr id="154" name="Google Shape;154;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battery management system resolves the issues by using:</a:t>
            </a:r>
            <a:endParaRPr sz="1800"/>
          </a:p>
          <a:p>
            <a:pPr indent="-342900" lvl="0" marL="457200" rtl="0" algn="l">
              <a:spcBef>
                <a:spcPts val="1600"/>
              </a:spcBef>
              <a:spcAft>
                <a:spcPts val="0"/>
              </a:spcAft>
              <a:buSzPts val="1800"/>
              <a:buChar char="●"/>
            </a:pPr>
            <a:r>
              <a:rPr lang="en" sz="1800"/>
              <a:t>A battery protection circuit</a:t>
            </a:r>
            <a:endParaRPr sz="1800"/>
          </a:p>
          <a:p>
            <a:pPr indent="-342900" lvl="0" marL="457200" rtl="0" algn="l">
              <a:spcBef>
                <a:spcPts val="0"/>
              </a:spcBef>
              <a:spcAft>
                <a:spcPts val="0"/>
              </a:spcAft>
              <a:buSzPts val="1800"/>
              <a:buChar char="●"/>
            </a:pPr>
            <a:r>
              <a:rPr lang="en" sz="1800"/>
              <a:t>Use of Active cell balancing for minimal energy waste</a:t>
            </a:r>
            <a:endParaRPr sz="1800"/>
          </a:p>
          <a:p>
            <a:pPr indent="-342900" lvl="0" marL="457200" rtl="0" algn="l">
              <a:spcBef>
                <a:spcPts val="0"/>
              </a:spcBef>
              <a:spcAft>
                <a:spcPts val="0"/>
              </a:spcAft>
              <a:buSzPts val="1800"/>
              <a:buChar char="●"/>
            </a:pPr>
            <a:r>
              <a:rPr lang="en" sz="1800"/>
              <a:t>Estimating SOC to monitor over the state of battery</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 Charging and Discharging</a:t>
            </a:r>
            <a:endParaRPr/>
          </a:p>
        </p:txBody>
      </p:sp>
      <p:sp>
        <p:nvSpPr>
          <p:cNvPr id="160" name="Google Shape;160;p18"/>
          <p:cNvSpPr txBox="1"/>
          <p:nvPr>
            <p:ph idx="1" type="body"/>
          </p:nvPr>
        </p:nvSpPr>
        <p:spPr>
          <a:xfrm>
            <a:off x="710775" y="2138525"/>
            <a:ext cx="7505700" cy="244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1600"/>
              </a:spcBef>
              <a:spcAft>
                <a:spcPts val="0"/>
              </a:spcAft>
              <a:buNone/>
            </a:pPr>
            <a:r>
              <a:rPr lang="en"/>
              <a:t>TP4056 are the prime source </a:t>
            </a:r>
            <a:r>
              <a:rPr lang="en"/>
              <a:t>in order</a:t>
            </a:r>
            <a:r>
              <a:rPr lang="en"/>
              <a:t> to solve this problem.It also prevents short-circuiting.</a:t>
            </a:r>
            <a:endParaRPr/>
          </a:p>
          <a:p>
            <a:pPr indent="0" lvl="0" marL="0" rtl="0" algn="l">
              <a:spcBef>
                <a:spcPts val="1600"/>
              </a:spcBef>
              <a:spcAft>
                <a:spcPts val="1600"/>
              </a:spcAft>
              <a:buNone/>
            </a:pPr>
            <a:r>
              <a:t/>
            </a:r>
            <a:endParaRPr/>
          </a:p>
        </p:txBody>
      </p:sp>
      <p:pic>
        <p:nvPicPr>
          <p:cNvPr id="161" name="Google Shape;161;p18"/>
          <p:cNvPicPr preferRelativeResize="0"/>
          <p:nvPr/>
        </p:nvPicPr>
        <p:blipFill>
          <a:blip r:embed="rId3">
            <a:alphaModFix/>
          </a:blip>
          <a:stretch>
            <a:fillRect/>
          </a:stretch>
        </p:blipFill>
        <p:spPr>
          <a:xfrm>
            <a:off x="6356950" y="234144"/>
            <a:ext cx="2602675" cy="238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19"/>
          <p:cNvPicPr preferRelativeResize="0"/>
          <p:nvPr/>
        </p:nvPicPr>
        <p:blipFill rotWithShape="1">
          <a:blip r:embed="rId3">
            <a:alphaModFix/>
          </a:blip>
          <a:srcRect b="19677" l="0" r="2477" t="-6861"/>
          <a:stretch/>
        </p:blipFill>
        <p:spPr>
          <a:xfrm>
            <a:off x="431225" y="-96050"/>
            <a:ext cx="3654151" cy="4788599"/>
          </a:xfrm>
          <a:prstGeom prst="rect">
            <a:avLst/>
          </a:prstGeom>
          <a:noFill/>
          <a:ln>
            <a:noFill/>
          </a:ln>
        </p:spPr>
      </p:pic>
      <p:sp>
        <p:nvSpPr>
          <p:cNvPr id="167" name="Google Shape;167;p19"/>
          <p:cNvSpPr txBox="1"/>
          <p:nvPr/>
        </p:nvSpPr>
        <p:spPr>
          <a:xfrm>
            <a:off x="4400700" y="1744850"/>
            <a:ext cx="3741900" cy="12543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i="1" lang="en" sz="1800">
                <a:solidFill>
                  <a:srgbClr val="741B47"/>
                </a:solidFill>
                <a:latin typeface="Calibri"/>
                <a:ea typeface="Calibri"/>
                <a:cs typeface="Calibri"/>
                <a:sym typeface="Calibri"/>
              </a:rPr>
              <a:t>Safe charging and discharging is done with TP4056 and current sensors</a:t>
            </a:r>
            <a:endParaRPr b="1" i="1" sz="1800">
              <a:solidFill>
                <a:srgbClr val="741B47"/>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charge calculation</a:t>
            </a:r>
            <a:endParaRPr/>
          </a:p>
        </p:txBody>
      </p:sp>
      <p:sp>
        <p:nvSpPr>
          <p:cNvPr id="173" name="Google Shape;173;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Arial"/>
                <a:ea typeface="Arial"/>
                <a:cs typeface="Arial"/>
                <a:sym typeface="Arial"/>
              </a:rPr>
              <a:t>Basic Definition of SOC = (Present Capacity / Max. Capacity) *100</a:t>
            </a:r>
            <a:endParaRPr b="1"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Following are few ways to calculate SOC :</a:t>
            </a:r>
            <a:endParaRPr sz="1400">
              <a:solidFill>
                <a:srgbClr val="000000"/>
              </a:solidFill>
              <a:latin typeface="Arial"/>
              <a:ea typeface="Arial"/>
              <a:cs typeface="Arial"/>
              <a:sym typeface="Arial"/>
            </a:endParaRPr>
          </a:p>
          <a:p>
            <a:pPr indent="-317500" lvl="0" marL="457200" rtl="0" algn="l">
              <a:spcBef>
                <a:spcPts val="1600"/>
              </a:spcBef>
              <a:spcAft>
                <a:spcPts val="0"/>
              </a:spcAft>
              <a:buClr>
                <a:srgbClr val="000000"/>
              </a:buClr>
              <a:buSzPts val="1400"/>
              <a:buFont typeface="Arial"/>
              <a:buChar char="●"/>
            </a:pPr>
            <a:r>
              <a:rPr lang="en" sz="1400">
                <a:solidFill>
                  <a:srgbClr val="000000"/>
                </a:solidFill>
                <a:latin typeface="Arial"/>
                <a:ea typeface="Arial"/>
                <a:cs typeface="Arial"/>
                <a:sym typeface="Arial"/>
              </a:rPr>
              <a:t>Coulomb counting method</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Kalman Filter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498550" y="79322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charge calculation</a:t>
            </a:r>
            <a:endParaRPr/>
          </a:p>
        </p:txBody>
      </p:sp>
      <p:sp>
        <p:nvSpPr>
          <p:cNvPr id="179" name="Google Shape;179;p21"/>
          <p:cNvSpPr txBox="1"/>
          <p:nvPr>
            <p:ph idx="1" type="body"/>
          </p:nvPr>
        </p:nvSpPr>
        <p:spPr>
          <a:xfrm>
            <a:off x="498550" y="20186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Coulomb Counting Method :</a:t>
            </a:r>
            <a:endParaRPr b="1" sz="18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b="1" lang="en" sz="1400"/>
              <a:t>Advantage : </a:t>
            </a:r>
            <a:r>
              <a:rPr lang="en" sz="1400"/>
              <a:t>This method is effective and one of the simple methods to find the SoC.</a:t>
            </a:r>
            <a:endParaRPr sz="1400"/>
          </a:p>
          <a:p>
            <a:pPr indent="0" lvl="0" marL="0" rtl="0" algn="l">
              <a:spcBef>
                <a:spcPts val="1600"/>
              </a:spcBef>
              <a:spcAft>
                <a:spcPts val="0"/>
              </a:spcAft>
              <a:buNone/>
            </a:pPr>
            <a:r>
              <a:rPr b="1" lang="en" sz="1400"/>
              <a:t>Disadvantage:</a:t>
            </a:r>
            <a:r>
              <a:rPr lang="en" sz="1400"/>
              <a:t> The SoC must be re-calibrated on a regular basis, such as by resetting the SoC to 100% when a charger determines that the battery is fully charged.</a:t>
            </a:r>
            <a:endParaRPr sz="1400"/>
          </a:p>
          <a:p>
            <a:pPr indent="0" lvl="0" marL="0" rtl="0" algn="l">
              <a:spcBef>
                <a:spcPts val="1600"/>
              </a:spcBef>
              <a:spcAft>
                <a:spcPts val="0"/>
              </a:spcAft>
              <a:buNone/>
            </a:pPr>
            <a:r>
              <a:t/>
            </a:r>
            <a:endParaRPr sz="1400"/>
          </a:p>
          <a:p>
            <a:pPr indent="0" lvl="0" marL="0" rtl="0" algn="l">
              <a:spcBef>
                <a:spcPts val="400"/>
              </a:spcBef>
              <a:spcAft>
                <a:spcPts val="1600"/>
              </a:spcAft>
              <a:buNone/>
            </a:pPr>
            <a:r>
              <a:t/>
            </a:r>
            <a:endParaRPr sz="1400"/>
          </a:p>
        </p:txBody>
      </p:sp>
      <p:pic>
        <p:nvPicPr>
          <p:cNvPr id="180" name="Google Shape;180;p21"/>
          <p:cNvPicPr preferRelativeResize="0"/>
          <p:nvPr/>
        </p:nvPicPr>
        <p:blipFill>
          <a:blip r:embed="rId3">
            <a:alphaModFix/>
          </a:blip>
          <a:stretch>
            <a:fillRect/>
          </a:stretch>
        </p:blipFill>
        <p:spPr>
          <a:xfrm>
            <a:off x="5147600" y="974149"/>
            <a:ext cx="3472100" cy="159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